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8"/>
            <a:ext cx="5325771" cy="82169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6" indent="-280736" algn="ctr">
              <a:spcBef>
                <a:spcPts val="0"/>
              </a:spcBef>
              <a:defRPr i="1" sz="2400"/>
            </a:lvl3pPr>
            <a:lvl4pPr marL="1614236" indent="-280736" algn="ctr">
              <a:spcBef>
                <a:spcPts val="0"/>
              </a:spcBef>
              <a:defRPr i="1" sz="2400"/>
            </a:lvl4pPr>
            <a:lvl5pPr marL="2058736" indent="-280736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</a:pP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hacer </a:t>
            </a:r>
            <a:r>
              <a:rPr>
                <a:solidFill>
                  <a:srgbClr val="FFFFFF"/>
                </a:solidFill>
              </a:rPr>
              <a:t>un viaje</a:t>
            </a:r>
          </a:p>
        </p:txBody>
      </p:sp>
      <p:sp>
        <p:nvSpPr>
          <p:cNvPr id="12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make </a:t>
            </a:r>
            <a:r>
              <a:rPr>
                <a:solidFill>
                  <a:srgbClr val="FFFFFF"/>
                </a:solidFill>
              </a:rPr>
              <a:t>a trip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hacer </a:t>
            </a:r>
            <a:r>
              <a:rPr>
                <a:solidFill>
                  <a:srgbClr val="FFFFFF"/>
                </a:solidFill>
              </a:rPr>
              <a:t>la maleta</a:t>
            </a:r>
          </a:p>
        </p:txBody>
      </p:sp>
      <p:sp>
        <p:nvSpPr>
          <p:cNvPr id="12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make/pack </a:t>
            </a:r>
            <a:r>
              <a:rPr>
                <a:solidFill>
                  <a:srgbClr val="FFFFFF"/>
                </a:solidFill>
              </a:rPr>
              <a:t>the suitcase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planear</a:t>
            </a:r>
          </a:p>
        </p:txBody>
      </p:sp>
      <p:sp>
        <p:nvSpPr>
          <p:cNvPr id="12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plan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ir </a:t>
            </a:r>
            <a:r>
              <a:rPr>
                <a:solidFill>
                  <a:srgbClr val="FFFFFF"/>
                </a:solidFill>
              </a:rPr>
              <a:t>al extranjero</a:t>
            </a:r>
          </a:p>
        </p:txBody>
      </p:sp>
      <p:sp>
        <p:nvSpPr>
          <p:cNvPr id="12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go </a:t>
            </a:r>
            <a:r>
              <a:rPr>
                <a:solidFill>
                  <a:srgbClr val="FFFFFF"/>
                </a:solidFill>
              </a:rPr>
              <a:t>to the foreign (abroad)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facturar</a:t>
            </a:r>
          </a:p>
        </p:txBody>
      </p:sp>
      <p:sp>
        <p:nvSpPr>
          <p:cNvPr id="13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check luggage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registrar</a:t>
            </a:r>
          </a:p>
        </p:txBody>
      </p:sp>
      <p:sp>
        <p:nvSpPr>
          <p:cNvPr id="13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inspect / search luggage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abordar</a:t>
            </a:r>
          </a:p>
        </p:txBody>
      </p:sp>
      <p:sp>
        <p:nvSpPr>
          <p:cNvPr id="13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abrocharse</a:t>
            </a:r>
          </a:p>
          <a:p>
            <a:pPr lvl="1" indent="228600"/>
            <a:r>
              <a:t>el cinturón</a:t>
            </a:r>
          </a:p>
        </p:txBody>
      </p:sp>
      <p:sp>
        <p:nvSpPr>
          <p:cNvPr id="14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fasten </a:t>
            </a:r>
            <a:r>
              <a:rPr>
                <a:solidFill>
                  <a:srgbClr val="FFFFFF"/>
                </a:solidFill>
              </a:rPr>
              <a:t>the seatbelt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despegar</a:t>
            </a:r>
          </a:p>
        </p:txBody>
      </p:sp>
      <p:sp>
        <p:nvSpPr>
          <p:cNvPr id="14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take 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durar</a:t>
            </a:r>
          </a:p>
        </p:txBody>
      </p:sp>
      <p:sp>
        <p:nvSpPr>
          <p:cNvPr id="14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aterrizar</a:t>
            </a:r>
          </a:p>
        </p:txBody>
      </p:sp>
      <p:sp>
        <p:nvSpPr>
          <p:cNvPr id="15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tener </a:t>
            </a:r>
            <a:r>
              <a:rPr>
                <a:solidFill>
                  <a:srgbClr val="FFFFFF"/>
                </a:solidFill>
              </a:rPr>
              <a:t>paciencia</a:t>
            </a:r>
          </a:p>
        </p:txBody>
      </p:sp>
      <p:sp>
        <p:nvSpPr>
          <p:cNvPr id="15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have </a:t>
            </a:r>
            <a:r>
              <a:rPr>
                <a:solidFill>
                  <a:srgbClr val="FFFFFF"/>
                </a:solidFill>
              </a:rPr>
              <a:t>patience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hacer </a:t>
            </a:r>
            <a:r>
              <a:rPr>
                <a:solidFill>
                  <a:srgbClr val="FFFFFF"/>
                </a:solidFill>
              </a:rPr>
              <a:t>escala</a:t>
            </a:r>
          </a:p>
        </p:txBody>
      </p:sp>
      <p:sp>
        <p:nvSpPr>
          <p:cNvPr id="15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make </a:t>
            </a:r>
            <a:r>
              <a:rPr>
                <a:solidFill>
                  <a:srgbClr val="FFFFFF"/>
                </a:solidFill>
              </a:rPr>
              <a:t>stop over / lay over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sugerir</a:t>
            </a:r>
          </a:p>
        </p:txBody>
      </p:sp>
      <p:sp>
        <p:nvSpPr>
          <p:cNvPr id="15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suggest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insistir </a:t>
            </a:r>
            <a:r>
              <a:rPr>
                <a:solidFill>
                  <a:srgbClr val="FFFFFF"/>
                </a:solidFill>
              </a:rPr>
              <a:t>en...</a:t>
            </a:r>
          </a:p>
        </p:txBody>
      </p:sp>
      <p:sp>
        <p:nvSpPr>
          <p:cNvPr id="16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insist </a:t>
            </a:r>
            <a:r>
              <a:rPr>
                <a:solidFill>
                  <a:srgbClr val="FFFFFF"/>
                </a:solidFill>
              </a:rPr>
              <a:t>on...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bienvenido/a</a:t>
            </a:r>
          </a:p>
        </p:txBody>
      </p:sp>
      <p:sp>
        <p:nvSpPr>
          <p:cNvPr id="16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welcome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extranjero/a</a:t>
            </a:r>
          </a:p>
        </p:txBody>
      </p:sp>
      <p:sp>
        <p:nvSpPr>
          <p:cNvPr id="16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foreign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directo/a</a:t>
            </a:r>
          </a:p>
        </p:txBody>
      </p:sp>
      <p:sp>
        <p:nvSpPr>
          <p:cNvPr id="17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direct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listo/a</a:t>
            </a:r>
          </a:p>
        </p:txBody>
      </p:sp>
      <p:sp>
        <p:nvSpPr>
          <p:cNvPr id="17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ready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abierto/a</a:t>
            </a:r>
          </a:p>
        </p:txBody>
      </p:sp>
      <p:sp>
        <p:nvSpPr>
          <p:cNvPr id="17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open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cerrado/a</a:t>
            </a:r>
          </a:p>
        </p:txBody>
      </p:sp>
      <p:sp>
        <p:nvSpPr>
          <p:cNvPr id="18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closed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aeropuerto</a:t>
            </a:r>
          </a:p>
        </p:txBody>
      </p:sp>
      <p:sp>
        <p:nvSpPr>
          <p:cNvPr id="18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airport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línea aérea</a:t>
            </a:r>
          </a:p>
        </p:txBody>
      </p:sp>
      <p:sp>
        <p:nvSpPr>
          <p:cNvPr id="18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airline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piloto</a:t>
            </a:r>
          </a:p>
          <a:p>
            <a:pPr lvl="1" indent="228600"/>
            <a:r>
              <a:t>la piloto</a:t>
            </a:r>
          </a:p>
        </p:txBody>
      </p:sp>
      <p:sp>
        <p:nvSpPr>
          <p:cNvPr id="18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pilot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el/la auxiliar de vuelo</a:t>
            </a:r>
          </a:p>
        </p:txBody>
      </p:sp>
      <p:sp>
        <p:nvSpPr>
          <p:cNvPr id="19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flight attendant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tripulación</a:t>
            </a:r>
          </a:p>
        </p:txBody>
      </p:sp>
      <p:sp>
        <p:nvSpPr>
          <p:cNvPr id="19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crew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inspección de seguridad</a:t>
            </a:r>
          </a:p>
        </p:txBody>
      </p:sp>
      <p:sp>
        <p:nvSpPr>
          <p:cNvPr id="19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security checkpoint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puerta de embarque</a:t>
            </a:r>
          </a:p>
        </p:txBody>
      </p:sp>
      <p:sp>
        <p:nvSpPr>
          <p:cNvPr id="20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departure gate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pasillo</a:t>
            </a:r>
          </a:p>
        </p:txBody>
      </p:sp>
      <p:sp>
        <p:nvSpPr>
          <p:cNvPr id="20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aisle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compartimiento sobre la cabeza</a:t>
            </a:r>
          </a:p>
        </p:txBody>
      </p:sp>
      <p:sp>
        <p:nvSpPr>
          <p:cNvPr id="20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overhead compartment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ventanilla</a:t>
            </a:r>
          </a:p>
        </p:txBody>
      </p:sp>
      <p:sp>
        <p:nvSpPr>
          <p:cNvPr id="21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window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salida de emergencia</a:t>
            </a:r>
          </a:p>
        </p:txBody>
      </p:sp>
      <p:sp>
        <p:nvSpPr>
          <p:cNvPr id="21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emergency exit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señal de no fumar</a:t>
            </a:r>
          </a:p>
        </p:txBody>
      </p:sp>
      <p:sp>
        <p:nvSpPr>
          <p:cNvPr id="21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no smoking sign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almohada</a:t>
            </a:r>
          </a:p>
        </p:txBody>
      </p:sp>
      <p:sp>
        <p:nvSpPr>
          <p:cNvPr id="21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pillow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vuelo</a:t>
            </a:r>
          </a:p>
        </p:txBody>
      </p:sp>
      <p:sp>
        <p:nvSpPr>
          <p:cNvPr id="22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flight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llegada</a:t>
            </a:r>
          </a:p>
        </p:txBody>
      </p:sp>
      <p:sp>
        <p:nvSpPr>
          <p:cNvPr id="22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arrival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salida</a:t>
            </a:r>
          </a:p>
        </p:txBody>
      </p:sp>
      <p:sp>
        <p:nvSpPr>
          <p:cNvPr id="22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departure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retraso</a:t>
            </a:r>
          </a:p>
        </p:txBody>
      </p:sp>
      <p:sp>
        <p:nvSpPr>
          <p:cNvPr id="23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delay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anuncio</a:t>
            </a:r>
          </a:p>
        </p:txBody>
      </p:sp>
      <p:sp>
        <p:nvSpPr>
          <p:cNvPr id="23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announcement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con destino a...</a:t>
            </a:r>
          </a:p>
        </p:txBody>
      </p:sp>
      <p:sp>
        <p:nvSpPr>
          <p:cNvPr id="23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with destination to...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agencia de viajes</a:t>
            </a:r>
          </a:p>
        </p:txBody>
      </p:sp>
      <p:sp>
        <p:nvSpPr>
          <p:cNvPr id="24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agency of travel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el/la agente de viajes</a:t>
            </a:r>
          </a:p>
        </p:txBody>
      </p:sp>
      <p:sp>
        <p:nvSpPr>
          <p:cNvPr id="24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agent of travel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reservación</a:t>
            </a:r>
          </a:p>
          <a:p>
            <a:pPr lvl="1" indent="228600"/>
            <a:r>
              <a:t>las reservaciones</a:t>
            </a:r>
          </a:p>
        </p:txBody>
      </p:sp>
      <p:sp>
        <p:nvSpPr>
          <p:cNvPr id="24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reservations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pasaporte</a:t>
            </a:r>
          </a:p>
        </p:txBody>
      </p:sp>
      <p:sp>
        <p:nvSpPr>
          <p:cNvPr id="24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passport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tarjeta de embarque</a:t>
            </a:r>
          </a:p>
        </p:txBody>
      </p:sp>
      <p:sp>
        <p:nvSpPr>
          <p:cNvPr id="25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boarding pass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de ida y vuelta</a:t>
            </a:r>
          </a:p>
        </p:txBody>
      </p:sp>
      <p:sp>
        <p:nvSpPr>
          <p:cNvPr id="25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of going and coming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(round trip)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el/la turista</a:t>
            </a:r>
          </a:p>
        </p:txBody>
      </p:sp>
      <p:sp>
        <p:nvSpPr>
          <p:cNvPr id="25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tourist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aduana</a:t>
            </a:r>
          </a:p>
        </p:txBody>
      </p:sp>
      <p:sp>
        <p:nvSpPr>
          <p:cNvPr id="26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customs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aduanero</a:t>
            </a:r>
          </a:p>
          <a:p>
            <a:pPr lvl="1" indent="228600"/>
            <a:r>
              <a:t>la aduanera</a:t>
            </a:r>
          </a:p>
        </p:txBody>
      </p:sp>
      <p:sp>
        <p:nvSpPr>
          <p:cNvPr id="26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customs officer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explorador</a:t>
            </a:r>
          </a:p>
          <a:p>
            <a:pPr lvl="1" indent="228600"/>
            <a:r>
              <a:t>la exploradora</a:t>
            </a:r>
          </a:p>
        </p:txBody>
      </p:sp>
      <p:sp>
        <p:nvSpPr>
          <p:cNvPr id="26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explorer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/ la trotamundos</a:t>
            </a:r>
          </a:p>
        </p:txBody>
      </p:sp>
      <p:sp>
        <p:nvSpPr>
          <p:cNvPr id="27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world traveler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paisaje</a:t>
            </a:r>
          </a:p>
        </p:txBody>
      </p:sp>
      <p:sp>
        <p:nvSpPr>
          <p:cNvPr id="27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landscape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paseo</a:t>
            </a:r>
          </a:p>
        </p:txBody>
      </p:sp>
      <p:sp>
        <p:nvSpPr>
          <p:cNvPr id="27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recorrido</a:t>
            </a:r>
          </a:p>
        </p:txBody>
      </p:sp>
      <p:sp>
        <p:nvSpPr>
          <p:cNvPr id="27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route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