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 b="def" i="def"/>
      <a:tcStyle>
        <a:tcBdr/>
        <a:fill>
          <a:solidFill>
            <a:srgbClr val="E7EDE7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 b="def" i="def"/>
      <a:tcStyle>
        <a:tcBdr/>
        <a:fill>
          <a:solidFill>
            <a:srgbClr val="E9E8F4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000000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19250" y="660400"/>
            <a:ext cx="9758017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21"/>
          </p:nvPr>
        </p:nvSpPr>
        <p:spPr>
          <a:xfrm>
            <a:off x="6718299" y="638917"/>
            <a:ext cx="5325772" cy="821690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23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25236" indent="-280736" algn="ctr">
              <a:spcBef>
                <a:spcPts val="0"/>
              </a:spcBef>
              <a:defRPr i="1" sz="2400"/>
            </a:lvl2pPr>
            <a:lvl3pPr marL="1169735" indent="-280735" algn="ctr">
              <a:spcBef>
                <a:spcPts val="0"/>
              </a:spcBef>
              <a:defRPr i="1" sz="2400"/>
            </a:lvl3pPr>
            <a:lvl4pPr marL="1614235" indent="-280735" algn="ctr">
              <a:spcBef>
                <a:spcPts val="0"/>
              </a:spcBef>
              <a:defRPr i="1" sz="2400"/>
            </a:lvl4pPr>
            <a:lvl5pPr marL="2058735" indent="-280735" algn="ctr">
              <a:spcBef>
                <a:spcPts val="0"/>
              </a:spcBef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/>
          <p:nvPr>
            <p:ph type="body" sz="quarter" idx="21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almacén</a:t>
            </a:r>
          </a:p>
          <a:p>
            <a:pPr lvl="1" indent="228600"/>
            <a:r>
              <a:t>los almacenes</a:t>
            </a:r>
          </a:p>
        </p:txBody>
      </p:sp>
      <p:sp>
        <p:nvSpPr>
          <p:cNvPr id="120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department store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tienda de electrodomésticos</a:t>
            </a:r>
          </a:p>
        </p:txBody>
      </p:sp>
      <p:sp>
        <p:nvSpPr>
          <p:cNvPr id="123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store of household appliances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tienda de descuentos</a:t>
            </a:r>
          </a:p>
        </p:txBody>
      </p:sp>
      <p:sp>
        <p:nvSpPr>
          <p:cNvPr id="126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store of discounts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joyería</a:t>
            </a:r>
          </a:p>
        </p:txBody>
      </p:sp>
      <p:sp>
        <p:nvSpPr>
          <p:cNvPr id="129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jewelry store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librería</a:t>
            </a:r>
          </a:p>
        </p:txBody>
      </p:sp>
      <p:sp>
        <p:nvSpPr>
          <p:cNvPr id="132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bookstore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zapatería</a:t>
            </a:r>
          </a:p>
        </p:txBody>
      </p:sp>
      <p:sp>
        <p:nvSpPr>
          <p:cNvPr id="135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shoe store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en la Red</a:t>
            </a:r>
          </a:p>
        </p:txBody>
      </p:sp>
      <p:sp>
        <p:nvSpPr>
          <p:cNvPr id="138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online (on the net)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mirar</a:t>
            </a:r>
          </a:p>
        </p:txBody>
      </p:sp>
      <p:sp>
        <p:nvSpPr>
          <p:cNvPr id="141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look 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pagar </a:t>
            </a:r>
            <a:r>
              <a:rPr>
                <a:solidFill>
                  <a:srgbClr val="FFFFFF"/>
                </a:solidFill>
              </a:rPr>
              <a:t>(por)</a:t>
            </a:r>
          </a:p>
        </p:txBody>
      </p:sp>
      <p:sp>
        <p:nvSpPr>
          <p:cNvPr id="144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to pay </a:t>
            </a:r>
            <a:r>
              <a:rPr>
                <a:solidFill>
                  <a:srgbClr val="FFFFFF"/>
                </a:solidFill>
              </a:rPr>
              <a:t>(for)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FB00"/>
                </a:solidFill>
              </a:defRPr>
            </a:pPr>
            <a:r>
              <a:t>vender</a:t>
            </a:r>
          </a:p>
        </p:txBody>
      </p:sp>
      <p:sp>
        <p:nvSpPr>
          <p:cNvPr id="147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FC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to sell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2600"/>
                </a:solidFill>
              </a:defRPr>
            </a:pPr>
            <a:r>
              <a:t>caro</a:t>
            </a:r>
          </a:p>
          <a:p>
            <a:pPr lvl="1" indent="228600">
              <a:defRPr>
                <a:solidFill>
                  <a:srgbClr val="FF2600"/>
                </a:solidFill>
              </a:defRPr>
            </a:pPr>
            <a:r>
              <a:t>cara</a:t>
            </a:r>
          </a:p>
        </p:txBody>
      </p:sp>
      <p:sp>
        <p:nvSpPr>
          <p:cNvPr id="150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expensive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FF2600"/>
                </a:solidFill>
              </a:defRPr>
            </a:pPr>
            <a:r>
              <a:t>barato</a:t>
            </a:r>
          </a:p>
          <a:p>
            <a:pPr lvl="1" indent="228600">
              <a:defRPr>
                <a:solidFill>
                  <a:srgbClr val="FF2600"/>
                </a:solidFill>
              </a:defRPr>
            </a:pPr>
            <a:r>
              <a:t>barata</a:t>
            </a:r>
          </a:p>
        </p:txBody>
      </p:sp>
      <p:sp>
        <p:nvSpPr>
          <p:cNvPr id="153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solidFill>
                  <a:srgbClr val="FF7E79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inexpensive, cheap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anoche</a:t>
            </a:r>
          </a:p>
        </p:txBody>
      </p:sp>
      <p:sp>
        <p:nvSpPr>
          <p:cNvPr id="156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last night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año pasado</a:t>
            </a:r>
          </a:p>
        </p:txBody>
      </p:sp>
      <p:sp>
        <p:nvSpPr>
          <p:cNvPr id="159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last year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semana pasada</a:t>
            </a:r>
          </a:p>
        </p:txBody>
      </p:sp>
      <p:sp>
        <p:nvSpPr>
          <p:cNvPr id="162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last week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rPr>
                <a:solidFill>
                  <a:srgbClr val="00F900"/>
                </a:solidFill>
              </a:rPr>
              <a:t>hace</a:t>
            </a:r>
            <a:r>
              <a:t> (+ time)</a:t>
            </a:r>
          </a:p>
        </p:txBody>
      </p:sp>
      <p:sp>
        <p:nvSpPr>
          <p:cNvPr id="165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(it has been this ______ long ago)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novio</a:t>
            </a:r>
          </a:p>
        </p:txBody>
      </p:sp>
      <p:sp>
        <p:nvSpPr>
          <p:cNvPr id="168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boyfriend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novia</a:t>
            </a:r>
          </a:p>
        </p:txBody>
      </p:sp>
      <p:sp>
        <p:nvSpPr>
          <p:cNvPr id="171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girlfriend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anillo</a:t>
            </a:r>
          </a:p>
        </p:txBody>
      </p:sp>
      <p:sp>
        <p:nvSpPr>
          <p:cNvPr id="174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ring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aretes</a:t>
            </a:r>
          </a:p>
        </p:txBody>
      </p:sp>
      <p:sp>
        <p:nvSpPr>
          <p:cNvPr id="177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earrings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bolso</a:t>
            </a:r>
          </a:p>
        </p:txBody>
      </p:sp>
      <p:sp>
        <p:nvSpPr>
          <p:cNvPr id="180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purse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perfume</a:t>
            </a:r>
          </a:p>
        </p:txBody>
      </p:sp>
      <p:sp>
        <p:nvSpPr>
          <p:cNvPr id="183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perfume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pulsera</a:t>
            </a:r>
          </a:p>
        </p:txBody>
      </p:sp>
      <p:sp>
        <p:nvSpPr>
          <p:cNvPr id="186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bracelet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reloj pulsera</a:t>
            </a:r>
          </a:p>
        </p:txBody>
      </p:sp>
      <p:sp>
        <p:nvSpPr>
          <p:cNvPr id="189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watch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el collar</a:t>
            </a:r>
          </a:p>
        </p:txBody>
      </p:sp>
      <p:sp>
        <p:nvSpPr>
          <p:cNvPr id="192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necklace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cadena</a:t>
            </a:r>
          </a:p>
        </p:txBody>
      </p:sp>
      <p:sp>
        <p:nvSpPr>
          <p:cNvPr id="195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chain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cartera</a:t>
            </a:r>
          </a:p>
        </p:txBody>
      </p:sp>
      <p:sp>
        <p:nvSpPr>
          <p:cNvPr id="198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wallet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la corbata</a:t>
            </a:r>
          </a:p>
        </p:txBody>
      </p:sp>
      <p:sp>
        <p:nvSpPr>
          <p:cNvPr id="201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tie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anteojos de sol</a:t>
            </a:r>
          </a:p>
        </p:txBody>
      </p:sp>
      <p:sp>
        <p:nvSpPr>
          <p:cNvPr id="204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sunglasses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/>
            <a:r>
              <a:t>los guantes</a:t>
            </a:r>
          </a:p>
        </p:txBody>
      </p:sp>
      <p:sp>
        <p:nvSpPr>
          <p:cNvPr id="207" name="on tim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 sz="4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gloves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9437FF"/>
                </a:solidFill>
              </a:defRPr>
            </a:pPr>
            <a:r>
              <a:t>lo</a:t>
            </a:r>
          </a:p>
          <a:p>
            <a:pPr lvl="1" indent="228600">
              <a:defRPr>
                <a:solidFill>
                  <a:srgbClr val="9437FF"/>
                </a:solidFill>
              </a:defRPr>
            </a:pPr>
            <a:r>
              <a:t>los</a:t>
            </a:r>
          </a:p>
        </p:txBody>
      </p:sp>
      <p:sp>
        <p:nvSpPr>
          <p:cNvPr id="210" name="on time"/>
          <p:cNvSpPr txBox="1"/>
          <p:nvPr>
            <p:ph type="subTitle" sz="quarter" idx="1"/>
          </p:nvPr>
        </p:nvSpPr>
        <p:spPr>
          <a:xfrm>
            <a:off x="1270000" y="5029200"/>
            <a:ext cx="10464800" cy="2268935"/>
          </a:xfrm>
          <a:prstGeom prst="rect">
            <a:avLst/>
          </a:prstGeom>
        </p:spPr>
        <p:txBody>
          <a:bodyPr/>
          <a:lstStyle/>
          <a:p>
            <a:pPr defTabSz="560831">
              <a:defRPr i="1" sz="4703">
                <a:solidFill>
                  <a:srgbClr val="D78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it</a:t>
            </a:r>
          </a:p>
          <a:p>
            <a:pPr defTabSz="560831">
              <a:defRPr i="1" sz="4703">
                <a:solidFill>
                  <a:srgbClr val="D78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them</a:t>
            </a:r>
          </a:p>
          <a:p>
            <a:pPr defTabSz="560831">
              <a:defRPr i="1" sz="4703">
                <a:solidFill>
                  <a:srgbClr val="D78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(masculine)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a tiemp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8600">
              <a:defRPr>
                <a:solidFill>
                  <a:srgbClr val="9437FF"/>
                </a:solidFill>
              </a:defRPr>
            </a:pPr>
            <a:r>
              <a:t>la</a:t>
            </a:r>
          </a:p>
          <a:p>
            <a:pPr lvl="1" indent="228600">
              <a:defRPr>
                <a:solidFill>
                  <a:srgbClr val="9437FF"/>
                </a:solidFill>
              </a:defRPr>
            </a:pPr>
            <a:r>
              <a:t>las</a:t>
            </a:r>
          </a:p>
        </p:txBody>
      </p:sp>
      <p:sp>
        <p:nvSpPr>
          <p:cNvPr id="213" name="on time"/>
          <p:cNvSpPr txBox="1"/>
          <p:nvPr>
            <p:ph type="subTitle" sz="quarter" idx="1"/>
          </p:nvPr>
        </p:nvSpPr>
        <p:spPr>
          <a:xfrm>
            <a:off x="1270000" y="5029200"/>
            <a:ext cx="10464800" cy="2268935"/>
          </a:xfrm>
          <a:prstGeom prst="rect">
            <a:avLst/>
          </a:prstGeom>
        </p:spPr>
        <p:txBody>
          <a:bodyPr/>
          <a:lstStyle/>
          <a:p>
            <a:pPr defTabSz="560831">
              <a:defRPr i="1" sz="4703">
                <a:solidFill>
                  <a:srgbClr val="D78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it</a:t>
            </a:r>
          </a:p>
          <a:p>
            <a:pPr defTabSz="560831">
              <a:defRPr i="1" sz="4703">
                <a:solidFill>
                  <a:srgbClr val="D78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them</a:t>
            </a:r>
          </a:p>
          <a:p>
            <a:pPr defTabSz="560831">
              <a:defRPr i="1" sz="4703">
                <a:solidFill>
                  <a:srgbClr val="D78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(feminine)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