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¿De dónde </a:t>
            </a:r>
            <a:r>
              <a:rPr b="1" sz="79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eres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b="1" sz="79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tú</a:t>
            </a:r>
            <a:r>
              <a:rPr b="1" sz="7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)?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From where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are 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de…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from…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los Estados Unidos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from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the U.S.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Cuba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from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Cuba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Argentina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from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Argentina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España</a:t>
            </a:r>
          </a:p>
        </p:txBody>
      </p:sp>
      <p:sp>
        <p:nvSpPr>
          <p:cNvPr id="48" name="Shape 4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from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Spain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soy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de</a:t>
            </a:r>
            <a:endParaRPr b="1" sz="80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Canadá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from</a:t>
            </a:r>
            <a:endParaRPr b="1" i="1" sz="490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Canada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¿Adónde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vas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(</a:t>
            </a: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tú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)?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where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go</a:t>
            </a: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 you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a…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to…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biblioteca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library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café</a:t>
            </a:r>
          </a:p>
        </p:txBody>
      </p:sp>
      <p:sp>
        <p:nvSpPr>
          <p:cNvPr id="63" name="Shape 6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café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campo</a:t>
            </a:r>
          </a:p>
        </p:txBody>
      </p:sp>
      <p:sp>
        <p:nvSpPr>
          <p:cNvPr id="66" name="Shape 6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country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cine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movie theater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gimnasio</a:t>
            </a:r>
          </a:p>
        </p:txBody>
      </p:sp>
      <p:sp>
        <p:nvSpPr>
          <p:cNvPr id="72" name="Shape 7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gym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parque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park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restaurante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restaurant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trabajo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job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al templo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temple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sinagoga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synagogue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iglesia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church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mezquita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mosque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playa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beach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piscina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pool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21742" defTabSz="566674">
              <a:defRPr sz="1800">
                <a:solidFill>
                  <a:srgbClr val="000000"/>
                </a:solidFill>
              </a:defRPr>
            </a:pPr>
            <a:r>
              <a:rPr b="1" sz="776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776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776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776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indent="221742" defTabSz="566674">
              <a:defRPr sz="1800">
                <a:solidFill>
                  <a:srgbClr val="000000"/>
                </a:solidFill>
              </a:defRPr>
            </a:pPr>
            <a:r>
              <a:rPr b="1" sz="776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la casa de mi amigo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to the house of my friend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0096FF"/>
                </a:solidFill>
                <a:latin typeface="Helvetica"/>
                <a:ea typeface="Helvetica"/>
                <a:cs typeface="Helvetica"/>
                <a:sym typeface="Helvetica"/>
              </a:rPr>
              <a:t>Yo</a:t>
            </a: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80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voy</a:t>
            </a:r>
            <a:endParaRPr b="1" sz="8000">
              <a:solidFill>
                <a:srgbClr val="00F9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b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 casa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76D6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4900">
                <a:solidFill>
                  <a:srgbClr val="73FA79"/>
                </a:solidFill>
                <a:latin typeface="Helvetica"/>
                <a:ea typeface="Helvetica"/>
                <a:cs typeface="Helvetica"/>
                <a:sym typeface="Helvetica"/>
              </a:rPr>
              <a:t>am going</a:t>
            </a:r>
            <a:endParaRPr b="1" i="1" sz="4900">
              <a:solidFill>
                <a:srgbClr val="73FA79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i="1"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home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ir </a:t>
            </a:r>
            <a:r>
              <a:rPr sz="8000">
                <a:solidFill>
                  <a:srgbClr val="FFFFFF"/>
                </a:solidFill>
              </a:rPr>
              <a:t>de compras</a:t>
            </a:r>
          </a:p>
        </p:txBody>
      </p:sp>
      <p:sp>
        <p:nvSpPr>
          <p:cNvPr id="108" name="Shape 10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go </a:t>
            </a:r>
            <a:r>
              <a:rPr i="1" sz="4900">
                <a:solidFill>
                  <a:srgbClr val="FFFFFF"/>
                </a:solidFill>
              </a:rPr>
              <a:t>shopping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ver </a:t>
            </a:r>
            <a:r>
              <a:rPr sz="8000">
                <a:solidFill>
                  <a:srgbClr val="FFFFFF"/>
                </a:solidFill>
              </a:rPr>
              <a:t>una película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see </a:t>
            </a:r>
            <a:r>
              <a:rPr i="1" sz="4900">
                <a:solidFill>
                  <a:srgbClr val="FFFFFF"/>
                </a:solidFill>
              </a:rPr>
              <a:t>a movie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B00"/>
                </a:solidFill>
              </a:rPr>
              <a:t>quedarse</a:t>
            </a:r>
            <a:endParaRPr sz="8000">
              <a:solidFill>
                <a:srgbClr val="FFFB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casa</a:t>
            </a:r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C79"/>
                </a:solidFill>
              </a:rPr>
              <a:t>to stay </a:t>
            </a:r>
            <a:r>
              <a:rPr i="1" sz="4900">
                <a:solidFill>
                  <a:srgbClr val="FFFFFF"/>
                </a:solidFill>
              </a:rPr>
              <a:t>at home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96FF"/>
                </a:solidFill>
              </a:rPr>
              <a:t>Yo</a:t>
            </a:r>
            <a:r>
              <a:rPr sz="8000">
                <a:solidFill>
                  <a:srgbClr val="FFFB00"/>
                </a:solidFill>
              </a:rPr>
              <a:t> </a:t>
            </a:r>
            <a:r>
              <a:rPr sz="8000">
                <a:solidFill>
                  <a:srgbClr val="9437FF"/>
                </a:solidFill>
              </a:rPr>
              <a:t>me</a:t>
            </a:r>
            <a:r>
              <a:rPr sz="8000">
                <a:solidFill>
                  <a:srgbClr val="FFFB00"/>
                </a:solidFill>
              </a:rPr>
              <a:t> </a:t>
            </a:r>
            <a:r>
              <a:rPr sz="8000">
                <a:solidFill>
                  <a:srgbClr val="00F900"/>
                </a:solidFill>
              </a:rPr>
              <a:t>quedo</a:t>
            </a:r>
            <a:endParaRPr sz="8000">
              <a:solidFill>
                <a:srgbClr val="FFFB0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en casa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6D6FF"/>
                </a:solidFill>
              </a:rPr>
              <a:t>I</a:t>
            </a:r>
            <a:r>
              <a:rPr i="1" sz="4900">
                <a:solidFill>
                  <a:srgbClr val="FFFC79"/>
                </a:solidFill>
              </a:rPr>
              <a:t> </a:t>
            </a:r>
            <a:r>
              <a:rPr i="1" sz="4900">
                <a:solidFill>
                  <a:srgbClr val="D783FF"/>
                </a:solidFill>
              </a:rPr>
              <a:t>myself</a:t>
            </a:r>
            <a:r>
              <a:rPr i="1" sz="4900">
                <a:solidFill>
                  <a:srgbClr val="FFFC79"/>
                </a:solidFill>
              </a:rPr>
              <a:t> </a:t>
            </a:r>
            <a:r>
              <a:rPr i="1" sz="4900">
                <a:solidFill>
                  <a:srgbClr val="73FA79"/>
                </a:solidFill>
              </a:rPr>
              <a:t>stay (keep)</a:t>
            </a:r>
            <a:endParaRPr i="1" sz="4900">
              <a:solidFill>
                <a:srgbClr val="FFFC7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at home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la lección de piano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the lesson (class) of piano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después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afterwards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después de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after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201168" defTabSz="514095">
              <a:defRPr sz="1800">
                <a:solidFill>
                  <a:srgbClr val="000000"/>
                </a:solidFill>
              </a:defRPr>
            </a:pPr>
            <a:r>
              <a:rPr sz="7040">
                <a:solidFill>
                  <a:srgbClr val="FFFFFF"/>
                </a:solidFill>
              </a:rPr>
              <a:t>Después de la lección de piano,</a:t>
            </a:r>
            <a:endParaRPr sz="7040">
              <a:solidFill>
                <a:srgbClr val="FFFFFF"/>
              </a:solidFill>
            </a:endParaRPr>
          </a:p>
          <a:p>
            <a:pPr lvl="1" indent="201168" defTabSz="514095">
              <a:defRPr sz="1800">
                <a:solidFill>
                  <a:srgbClr val="000000"/>
                </a:solidFill>
              </a:defRPr>
            </a:pPr>
            <a:r>
              <a:rPr sz="7040">
                <a:solidFill>
                  <a:srgbClr val="00F900"/>
                </a:solidFill>
              </a:rPr>
              <a:t>voy</a:t>
            </a:r>
            <a:r>
              <a:rPr sz="7040">
                <a:solidFill>
                  <a:srgbClr val="FFFFFF"/>
                </a:solidFill>
              </a:rPr>
              <a:t> a…</a:t>
            </a:r>
          </a:p>
        </p:txBody>
      </p:sp>
      <p:sp>
        <p:nvSpPr>
          <p:cNvPr id="129" name="Shape 129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After piano lessons,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I go</a:t>
            </a:r>
            <a:r>
              <a:rPr i="1" sz="4900"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Generalmente, no </a:t>
            </a:r>
            <a:r>
              <a:rPr sz="8000">
                <a:solidFill>
                  <a:srgbClr val="00F900"/>
                </a:solidFill>
              </a:rPr>
              <a:t>voy</a:t>
            </a:r>
            <a:r>
              <a:rPr sz="8000">
                <a:solidFill>
                  <a:srgbClr val="FFFFFF"/>
                </a:solidFill>
              </a:rPr>
              <a:t> al centro comercial</a:t>
            </a:r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Generally, not </a:t>
            </a:r>
            <a:r>
              <a:rPr i="1" sz="4900">
                <a:solidFill>
                  <a:srgbClr val="73FA79"/>
                </a:solidFill>
              </a:rPr>
              <a:t>I go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to the mall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¿Qué </a:t>
            </a:r>
            <a:r>
              <a:rPr sz="8000">
                <a:solidFill>
                  <a:srgbClr val="00F900"/>
                </a:solidFill>
              </a:rPr>
              <a:t>haces</a:t>
            </a:r>
            <a:r>
              <a:rPr sz="8000">
                <a:solidFill>
                  <a:srgbClr val="FFFFFF"/>
                </a:solidFill>
              </a:rPr>
              <a:t> </a:t>
            </a:r>
            <a:r>
              <a:rPr sz="8000">
                <a:solidFill>
                  <a:srgbClr val="0096FF"/>
                </a:solidFill>
              </a:rPr>
              <a:t>tú</a:t>
            </a:r>
            <a:r>
              <a:rPr sz="8000">
                <a:solidFill>
                  <a:srgbClr val="FFFFFF"/>
                </a:solidFill>
              </a:rPr>
              <a:t> en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el tiempo libre?</a:t>
            </a:r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What </a:t>
            </a:r>
            <a:r>
              <a:rPr i="1" sz="4900">
                <a:solidFill>
                  <a:srgbClr val="73FA79"/>
                </a:solidFill>
              </a:rPr>
              <a:t>do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you</a:t>
            </a:r>
            <a:r>
              <a:rPr i="1" sz="4900">
                <a:solidFill>
                  <a:srgbClr val="FFFFFF"/>
                </a:solidFill>
              </a:rPr>
              <a:t> in (during)</a:t>
            </a:r>
            <a:endParaRPr i="1" sz="49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free time?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¿Con quién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vas</a:t>
            </a:r>
            <a:r>
              <a:rPr sz="8000">
                <a:solidFill>
                  <a:srgbClr val="FFFFFF"/>
                </a:solidFill>
              </a:rPr>
              <a:t> (</a:t>
            </a:r>
            <a:r>
              <a:rPr sz="8000">
                <a:solidFill>
                  <a:srgbClr val="0096FF"/>
                </a:solidFill>
              </a:rPr>
              <a:t>tú</a:t>
            </a:r>
            <a:r>
              <a:rPr sz="8000">
                <a:solidFill>
                  <a:srgbClr val="FFFFFF"/>
                </a:solidFill>
              </a:rPr>
              <a:t>) a …?</a:t>
            </a:r>
          </a:p>
        </p:txBody>
      </p:sp>
      <p:sp>
        <p:nvSpPr>
          <p:cNvPr id="138" name="Shape 138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 whom </a:t>
            </a:r>
            <a:r>
              <a:rPr i="1" sz="4900">
                <a:solidFill>
                  <a:srgbClr val="73FA79"/>
                </a:solidFill>
              </a:rPr>
              <a:t>go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you</a:t>
            </a:r>
            <a:r>
              <a:rPr i="1" sz="4900">
                <a:solidFill>
                  <a:srgbClr val="FFFFFF"/>
                </a:solidFill>
              </a:rPr>
              <a:t> to…?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¿Con quién</a:t>
            </a:r>
            <a:endParaRPr sz="80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0F900"/>
                </a:solidFill>
              </a:rPr>
              <a:t>vas</a:t>
            </a:r>
            <a:r>
              <a:rPr sz="8000">
                <a:solidFill>
                  <a:srgbClr val="FFFFFF"/>
                </a:solidFill>
              </a:rPr>
              <a:t> a la playa?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 whom </a:t>
            </a:r>
            <a:r>
              <a:rPr i="1" sz="4900">
                <a:solidFill>
                  <a:srgbClr val="73FA79"/>
                </a:solidFill>
              </a:rPr>
              <a:t>go</a:t>
            </a:r>
            <a:r>
              <a:rPr i="1" sz="4900">
                <a:solidFill>
                  <a:srgbClr val="FFFFFF"/>
                </a:solidFill>
              </a:rPr>
              <a:t> </a:t>
            </a:r>
            <a:r>
              <a:rPr i="1" sz="4900">
                <a:solidFill>
                  <a:srgbClr val="76D6FF"/>
                </a:solidFill>
              </a:rPr>
              <a:t>you</a:t>
            </a:r>
            <a:r>
              <a:rPr i="1" sz="4900">
                <a:solidFill>
                  <a:srgbClr val="FFFFFF"/>
                </a:solidFill>
              </a:rPr>
              <a:t> to the beach?</a:t>
            </a:r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¿</a:t>
            </a:r>
            <a:r>
              <a:rPr sz="8000">
                <a:solidFill>
                  <a:srgbClr val="00F900"/>
                </a:solidFill>
              </a:rPr>
              <a:t>Vas</a:t>
            </a:r>
            <a:r>
              <a:rPr sz="8000">
                <a:solidFill>
                  <a:srgbClr val="FFFFFF"/>
                </a:solidFill>
              </a:rPr>
              <a:t> con </a:t>
            </a:r>
            <a:r>
              <a:rPr sz="8000">
                <a:solidFill>
                  <a:srgbClr val="FF2600"/>
                </a:solidFill>
              </a:rPr>
              <a:t>tus</a:t>
            </a:r>
            <a:r>
              <a:rPr sz="8000">
                <a:solidFill>
                  <a:srgbClr val="FFFFFF"/>
                </a:solidFill>
              </a:rPr>
              <a:t> amigos?</a:t>
            </a:r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73FA79"/>
                </a:solidFill>
              </a:rPr>
              <a:t>Go you</a:t>
            </a:r>
            <a:r>
              <a:rPr i="1" sz="4900">
                <a:solidFill>
                  <a:srgbClr val="FFFFFF"/>
                </a:solidFill>
              </a:rPr>
              <a:t> with </a:t>
            </a:r>
            <a:r>
              <a:rPr i="1" sz="4900">
                <a:solidFill>
                  <a:srgbClr val="FF7E79"/>
                </a:solidFill>
              </a:rPr>
              <a:t>your</a:t>
            </a:r>
            <a:r>
              <a:rPr i="1" sz="4900">
                <a:solidFill>
                  <a:srgbClr val="FFFFFF"/>
                </a:solidFill>
              </a:rPr>
              <a:t> friends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con </a:t>
            </a:r>
            <a:r>
              <a:rPr sz="8000">
                <a:solidFill>
                  <a:srgbClr val="FF2600"/>
                </a:solidFill>
              </a:rPr>
              <a:t>mis</a:t>
            </a:r>
            <a:r>
              <a:rPr sz="8000">
                <a:solidFill>
                  <a:srgbClr val="FFFFFF"/>
                </a:solidFill>
              </a:rPr>
              <a:t> amigos</a:t>
            </a:r>
          </a:p>
        </p:txBody>
      </p:sp>
      <p:sp>
        <p:nvSpPr>
          <p:cNvPr id="147" name="Shape 147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with </a:t>
            </a:r>
            <a:r>
              <a:rPr i="1" sz="4900">
                <a:solidFill>
                  <a:srgbClr val="FF7E79"/>
                </a:solidFill>
              </a:rPr>
              <a:t>my</a:t>
            </a:r>
            <a:r>
              <a:rPr i="1" sz="4900">
                <a:solidFill>
                  <a:srgbClr val="FFFFFF"/>
                </a:solidFill>
              </a:rPr>
              <a:t> friends</a:t>
            </a:r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solo</a:t>
            </a:r>
          </a:p>
        </p:txBody>
      </p:sp>
      <p:sp>
        <p:nvSpPr>
          <p:cNvPr id="150" name="Shape 150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alone</a:t>
            </a:r>
          </a:p>
        </p:txBody>
      </p:sp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sola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1270000" y="5029200"/>
            <a:ext cx="10464800" cy="2281238"/>
          </a:xfrm>
          <a:prstGeom prst="rect">
            <a:avLst/>
          </a:prstGeom>
        </p:spPr>
        <p:txBody>
          <a:bodyPr/>
          <a:lstStyle>
            <a:lvl1pPr>
              <a:defRPr i="1" sz="4900"/>
            </a:lvl1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4900">
                <a:solidFill>
                  <a:srgbClr val="FFFFFF"/>
                </a:solidFill>
              </a:rPr>
              <a:t>alone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