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¿Por qué?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Why?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Porque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b="1" i="1" sz="4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</a:rPr>
              <a:t>Because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creer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believe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creo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que…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think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that…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creo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que sí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think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so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creo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que no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don’t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think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so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estoy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de acuerdo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of agreement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no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estoy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de acuerdo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not of agreement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algo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something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muchos, muchas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many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todos, todas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all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todos los días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all of the days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cada día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each day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deber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(should, must)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mantener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maintain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mantener </a:t>
            </a:r>
            <a:r>
              <a:rPr sz="8000">
                <a:solidFill>
                  <a:srgbClr val="FFFFFF"/>
                </a:solidFill>
              </a:rPr>
              <a:t>la salud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maintain </a:t>
            </a:r>
            <a:r>
              <a:rPr i="1" sz="4900">
                <a:solidFill>
                  <a:srgbClr val="FFFFFF"/>
                </a:solidFill>
              </a:rPr>
              <a:t>health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hacer </a:t>
            </a:r>
            <a:r>
              <a:rPr sz="8000">
                <a:solidFill>
                  <a:srgbClr val="FFFFFF"/>
                </a:solidFill>
              </a:rPr>
              <a:t>ejercicio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exercise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levantar </a:t>
            </a:r>
            <a:r>
              <a:rPr sz="8000">
                <a:solidFill>
                  <a:srgbClr val="FFFFFF"/>
                </a:solidFill>
              </a:rPr>
              <a:t>pesas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lift </a:t>
            </a:r>
            <a:r>
              <a:rPr i="1" sz="4900">
                <a:solidFill>
                  <a:srgbClr val="FFFFFF"/>
                </a:solidFill>
              </a:rPr>
              <a:t>weights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caminar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walk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tener </a:t>
            </a:r>
            <a:r>
              <a:rPr sz="8000">
                <a:solidFill>
                  <a:srgbClr val="FFFFFF"/>
                </a:solidFill>
              </a:rPr>
              <a:t>hambre</a:t>
            </a:r>
          </a:p>
        </p:txBody>
      </p:sp>
      <p:sp>
        <p:nvSpPr>
          <p:cNvPr id="90" name="Shape 9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have </a:t>
            </a:r>
            <a:r>
              <a:rPr i="1" sz="4900">
                <a:solidFill>
                  <a:srgbClr val="FFFFFF"/>
                </a:solidFill>
              </a:rPr>
              <a:t>hunger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tener </a:t>
            </a:r>
            <a:r>
              <a:rPr sz="8000">
                <a:solidFill>
                  <a:srgbClr val="FFFFFF"/>
                </a:solidFill>
              </a:rPr>
              <a:t>sed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have </a:t>
            </a:r>
            <a:r>
              <a:rPr i="1" sz="4900">
                <a:solidFill>
                  <a:srgbClr val="FFFFFF"/>
                </a:solidFill>
              </a:rPr>
              <a:t>thirst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tengo</a:t>
            </a:r>
            <a:r>
              <a:rPr sz="8000">
                <a:solidFill>
                  <a:srgbClr val="FFFFFF"/>
                </a:solidFill>
              </a:rPr>
              <a:t> hambre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have</a:t>
            </a:r>
            <a:r>
              <a:rPr i="1" sz="4900">
                <a:solidFill>
                  <a:srgbClr val="FFFFFF"/>
                </a:solidFill>
              </a:rPr>
              <a:t> hunger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tengo</a:t>
            </a:r>
            <a:r>
              <a:rPr sz="8000">
                <a:solidFill>
                  <a:srgbClr val="FFFFFF"/>
                </a:solidFill>
              </a:rPr>
              <a:t> sed</a:t>
            </a:r>
          </a:p>
        </p:txBody>
      </p:sp>
      <p:sp>
        <p:nvSpPr>
          <p:cNvPr id="99" name="Shape 9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have</a:t>
            </a:r>
            <a:r>
              <a:rPr i="1" sz="4900">
                <a:solidFill>
                  <a:srgbClr val="FFFFFF"/>
                </a:solidFill>
              </a:rPr>
              <a:t> thirst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cena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dinner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carne</a:t>
            </a:r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meat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bistec</a:t>
            </a:r>
          </a:p>
        </p:txBody>
      </p:sp>
      <p:sp>
        <p:nvSpPr>
          <p:cNvPr id="108" name="Shape 10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beefsteak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pollo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chicken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arroz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rice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arroz con pollo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rice with chicken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pescado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fish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las papas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potatoes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las zanahorias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carrots</a:t>
            </a:r>
          </a:p>
        </p:txBody>
      </p:sp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cebolla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onion</a:t>
            </a:r>
          </a:p>
        </p:txBody>
      </p:sp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los guisantes</a:t>
            </a:r>
          </a:p>
        </p:txBody>
      </p:sp>
      <p:sp>
        <p:nvSpPr>
          <p:cNvPr id="132" name="Shape 13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peas</a:t>
            </a:r>
          </a:p>
        </p:txBody>
      </p:sp>
    </p:spTree>
  </p:cSld>
  <p:clrMapOvr>
    <a:masterClrMapping/>
  </p:clrMapOvr>
  <p:transition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los tomates</a:t>
            </a:r>
          </a:p>
        </p:txBody>
      </p:sp>
      <p:sp>
        <p:nvSpPr>
          <p:cNvPr id="135" name="Shape 13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tomatoes</a:t>
            </a:r>
          </a:p>
        </p:txBody>
      </p:sp>
    </p:spTree>
  </p:cSld>
  <p:clrMapOvr>
    <a:masterClrMapping/>
  </p:clrMapOvr>
  <p:transition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lechuga</a:t>
            </a:r>
          </a:p>
        </p:txBody>
      </p:sp>
      <p:sp>
        <p:nvSpPr>
          <p:cNvPr id="138" name="Shape 13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lettuce</a:t>
            </a:r>
          </a:p>
        </p:txBody>
      </p:sp>
    </p:spTree>
  </p:cSld>
  <p:clrMapOvr>
    <a:masterClrMapping/>
  </p:clrMapOvr>
  <p:transition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los espaguetis</a:t>
            </a:r>
          </a:p>
        </p:txBody>
      </p:sp>
      <p:sp>
        <p:nvSpPr>
          <p:cNvPr id="141" name="Shape 14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spaghetti</a:t>
            </a:r>
          </a:p>
        </p:txBody>
      </p:sp>
    </p:spTree>
  </p:cSld>
  <p:clrMapOvr>
    <a:masterClrMapping/>
  </p:clrMapOvr>
  <p:transition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las grasas</a:t>
            </a:r>
          </a:p>
        </p:txBody>
      </p:sp>
      <p:sp>
        <p:nvSpPr>
          <p:cNvPr id="144" name="Shape 14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fat</a:t>
            </a:r>
          </a:p>
        </p:txBody>
      </p:sp>
    </p:spTree>
  </p:cSld>
  <p:clrMapOvr>
    <a:masterClrMapping/>
  </p:clrMapOvr>
  <p:transition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mantequilla</a:t>
            </a:r>
          </a:p>
        </p:txBody>
      </p:sp>
      <p:sp>
        <p:nvSpPr>
          <p:cNvPr id="147" name="Shape 14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butter</a:t>
            </a:r>
          </a:p>
        </p:txBody>
      </p:sp>
    </p:spTree>
  </p:cSld>
  <p:clrMapOvr>
    <a:masterClrMapping/>
  </p:clrMapOvr>
  <p:transition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helado</a:t>
            </a:r>
          </a:p>
        </p:txBody>
      </p:sp>
      <p:sp>
        <p:nvSpPr>
          <p:cNvPr id="150" name="Shape 15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ice cream</a:t>
            </a:r>
          </a:p>
        </p:txBody>
      </p:sp>
    </p:spTree>
  </p:cSld>
  <p:clrMapOvr>
    <a:masterClrMapping/>
  </p:clrMapOvr>
  <p:transition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los pasteles</a:t>
            </a:r>
          </a:p>
        </p:txBody>
      </p:sp>
      <p:sp>
        <p:nvSpPr>
          <p:cNvPr id="153" name="Shape 15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pastries</a:t>
            </a:r>
          </a:p>
        </p:txBody>
      </p:sp>
    </p:spTree>
  </p:cSld>
  <p:clrMapOvr>
    <a:masterClrMapping/>
  </p:clrMapOvr>
  <p:transition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horrible</a:t>
            </a:r>
          </a:p>
        </p:txBody>
      </p:sp>
      <p:sp>
        <p:nvSpPr>
          <p:cNvPr id="156" name="Shape 15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horrible</a:t>
            </a:r>
          </a:p>
        </p:txBody>
      </p:sp>
    </p:spTree>
  </p:cSld>
  <p:clrMapOvr>
    <a:masterClrMapping/>
  </p:clrMapOvr>
  <p:transition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malo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mala</a:t>
            </a:r>
          </a:p>
        </p:txBody>
      </p:sp>
      <p:sp>
        <p:nvSpPr>
          <p:cNvPr id="159" name="Shape 15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bad</a:t>
            </a:r>
          </a:p>
        </p:txBody>
      </p:sp>
    </p:spTree>
  </p:cSld>
  <p:clrMapOvr>
    <a:masterClrMapping/>
  </p:clrMapOvr>
  <p:transition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sabroso</a:t>
            </a:r>
            <a:endParaRPr sz="8000">
              <a:solidFill>
                <a:srgbClr val="FF26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2600"/>
                </a:solidFill>
              </a:rPr>
              <a:t>sabrosa</a:t>
            </a:r>
          </a:p>
        </p:txBody>
      </p:sp>
      <p:sp>
        <p:nvSpPr>
          <p:cNvPr id="162" name="Shape 16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7E79"/>
                </a:solidFill>
              </a:rPr>
              <a:t>tasty</a:t>
            </a:r>
          </a:p>
        </p:txBody>
      </p:sp>
    </p:spTree>
  </p:cSld>
  <p:clrMapOvr>
    <a:masterClrMapping/>
  </p:clrMapOvr>
  <p:transition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preferir</a:t>
            </a:r>
          </a:p>
        </p:txBody>
      </p:sp>
      <p:sp>
        <p:nvSpPr>
          <p:cNvPr id="165" name="Shape 16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</a:defRPr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prefer</a:t>
            </a:r>
          </a:p>
        </p:txBody>
      </p:sp>
    </p:spTree>
  </p:cSld>
  <p:clrMapOvr>
    <a:masterClrMapping/>
  </p:clrMapOvr>
  <p:transition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¿Qué </a:t>
            </a:r>
            <a:r>
              <a:rPr sz="8000">
                <a:solidFill>
                  <a:srgbClr val="00F900"/>
                </a:solidFill>
              </a:rPr>
              <a:t>pefieres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FFFB00"/>
                </a:solidFill>
              </a:rPr>
              <a:t>comer</a:t>
            </a:r>
            <a:r>
              <a:rPr sz="800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68" name="Shape 16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What </a:t>
            </a:r>
            <a:r>
              <a:rPr i="1" sz="4900">
                <a:solidFill>
                  <a:srgbClr val="73FA79"/>
                </a:solidFill>
              </a:rPr>
              <a:t>do you prefer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FFFC79"/>
                </a:solidFill>
              </a:rPr>
              <a:t>to eat</a:t>
            </a:r>
            <a:r>
              <a:rPr i="1" sz="490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prefiero</a:t>
            </a:r>
            <a:r>
              <a:rPr sz="8000">
                <a:solidFill>
                  <a:srgbClr val="FFFFFF"/>
                </a:solidFill>
              </a:rPr>
              <a:t> el bistec.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F900"/>
                </a:solidFill>
              </a:rPr>
              <a:t>Es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FF2600"/>
                </a:solidFill>
              </a:rPr>
              <a:t>sabroso</a:t>
            </a:r>
            <a:r>
              <a:rPr sz="800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71" name="Shape 17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prefer</a:t>
            </a:r>
            <a:r>
              <a:rPr i="1" sz="4900">
                <a:solidFill>
                  <a:srgbClr val="FFFFFF"/>
                </a:solidFill>
              </a:rPr>
              <a:t> the beefsteak.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3FA79"/>
                </a:solidFill>
              </a:rPr>
              <a:t>It is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FF7E79"/>
                </a:solidFill>
              </a:rPr>
              <a:t>tasty</a:t>
            </a:r>
            <a:r>
              <a:rPr i="1" sz="490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ransition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