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¿Cómo se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dice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…?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How (does one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say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)…?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Se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dice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(It is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said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)…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bolígrafo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pen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carpeta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folder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cuaderno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notebook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estudiante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estudiante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student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hoja de papel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sheet of paper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lápiz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pencil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libro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book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profesor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profesora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professor, teacher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pupitre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student desk (small)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escritorio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writing desk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sala de clases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classroom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Hola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Hello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Buenos días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Good morning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Buenas tardes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Good afternoon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Buenas noches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Good night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¿Cómo </a:t>
            </a: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te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llamas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How </a:t>
            </a:r>
            <a:r>
              <a:rPr i="1" sz="4900">
                <a:solidFill>
                  <a:srgbClr val="D783FF"/>
                </a:solidFill>
              </a:rPr>
              <a:t>yourself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you call</a:t>
            </a:r>
            <a:r>
              <a:rPr i="1" sz="49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me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llamo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D783FF"/>
                </a:solidFill>
              </a:rPr>
              <a:t>myself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 call</a:t>
            </a:r>
            <a:r>
              <a:rPr i="1" sz="4900">
                <a:solidFill>
                  <a:srgbClr val="FFFFFF"/>
                </a:solidFill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Encantado</a:t>
            </a:r>
            <a:endParaRPr b="1" sz="8000">
              <a:solidFill>
                <a:srgbClr val="FF26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Encantada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Delighted (to meet you)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Igualmente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(Likewise)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Mucho gusto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Much pleasure (in meeting you)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Un placer</a:t>
            </a:r>
          </a:p>
        </p:txBody>
      </p:sp>
      <p:sp>
        <p:nvSpPr>
          <p:cNvPr id="99" name="Shape 9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 pleasure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¿Cómo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está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usted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How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are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you (polite)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estoy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(feeling)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estoy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FF9300"/>
                </a:solidFill>
                <a:latin typeface="Helvetica"/>
                <a:ea typeface="Helvetica"/>
                <a:cs typeface="Helvetica"/>
                <a:sym typeface="Helvetica"/>
              </a:rPr>
              <a:t>bien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1497FC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(feeling)</a:t>
            </a:r>
            <a:r>
              <a:rPr b="1" i="1" sz="4900">
                <a:solidFill>
                  <a:srgbClr val="1497FC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D479"/>
                </a:solidFill>
                <a:latin typeface="Helvetica"/>
                <a:ea typeface="Helvetica"/>
                <a:cs typeface="Helvetica"/>
                <a:sym typeface="Helvetica"/>
              </a:rPr>
              <a:t>well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estoy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FF9300"/>
                </a:solidFill>
                <a:latin typeface="Helvetica"/>
                <a:ea typeface="Helvetica"/>
                <a:cs typeface="Helvetica"/>
                <a:sym typeface="Helvetica"/>
              </a:rPr>
              <a:t>regular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1497FC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(feeling)</a:t>
            </a:r>
            <a:r>
              <a:rPr b="1" i="1" sz="4900">
                <a:solidFill>
                  <a:srgbClr val="1497FC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D479"/>
                </a:solidFill>
                <a:latin typeface="Helvetica"/>
                <a:ea typeface="Helvetica"/>
                <a:cs typeface="Helvetica"/>
                <a:sym typeface="Helvetica"/>
              </a:rPr>
              <a:t>okay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estoy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FF9300"/>
                </a:solidFill>
                <a:latin typeface="Helvetica"/>
                <a:ea typeface="Helvetica"/>
                <a:cs typeface="Helvetica"/>
                <a:sym typeface="Helvetica"/>
              </a:rPr>
              <a:t>mal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1497FC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(feeling)</a:t>
            </a:r>
            <a:r>
              <a:rPr b="1" i="1" sz="4900">
                <a:solidFill>
                  <a:srgbClr val="1497FC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D479"/>
                </a:solidFill>
                <a:latin typeface="Helvetica"/>
                <a:ea typeface="Helvetica"/>
                <a:cs typeface="Helvetica"/>
                <a:sym typeface="Helvetica"/>
              </a:rPr>
              <a:t>bad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¿Cómo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estás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How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are you (friend)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¿Y </a:t>
            </a: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tú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  <a:endParaRPr b="1" sz="80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¿Y </a:t>
            </a: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usted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and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you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¿Qué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pasa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What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 happening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Nada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nothing</a:t>
            </a:r>
          </a:p>
        </p:txBody>
      </p:sp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Adiós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Good-bye!</a:t>
            </a:r>
          </a:p>
        </p:txBody>
      </p:sp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Hasta luego</a:t>
            </a:r>
          </a:p>
        </p:txBody>
      </p:sp>
      <p:sp>
        <p:nvSpPr>
          <p:cNvPr id="132" name="Shape 13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Until later</a:t>
            </a:r>
          </a:p>
        </p:txBody>
      </p:sp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Hasta mañana</a:t>
            </a:r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Until tomorrow</a:t>
            </a:r>
          </a:p>
        </p:txBody>
      </p:sp>
    </p:spTree>
  </p:cSld>
  <p:clrMapOvr>
    <a:masterClrMapping/>
  </p:clrMapOvr>
  <p:transition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Nos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vemos</a:t>
            </a:r>
          </a:p>
        </p:txBody>
      </p:sp>
      <p:sp>
        <p:nvSpPr>
          <p:cNvPr id="138" name="Shape 138"/>
          <p:cNvSpPr/>
          <p:nvPr>
            <p:ph type="body" idx="1"/>
          </p:nvPr>
        </p:nvSpPr>
        <p:spPr>
          <a:xfrm>
            <a:off x="1270000" y="5029200"/>
            <a:ext cx="10464800" cy="216882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(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we see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each other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)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See you</a:t>
            </a:r>
          </a:p>
        </p:txBody>
      </p:sp>
    </p:spTree>
  </p:cSld>
  <p:clrMapOvr>
    <a:masterClrMapping/>
  </p:clrMapOvr>
  <p:transition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¿Qué </a:t>
            </a: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hora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141" name="Shape 14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What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time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it?</a:t>
            </a:r>
          </a:p>
        </p:txBody>
      </p:sp>
    </p:spTree>
  </p:cSld>
  <p:clrMapOvr>
    <a:masterClrMapping/>
  </p:clrMapOvr>
  <p:transition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la una</a:t>
            </a:r>
          </a:p>
        </p:txBody>
      </p:sp>
      <p:sp>
        <p:nvSpPr>
          <p:cNvPr id="144" name="Shape 14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It 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one o’clock</a:t>
            </a:r>
          </a:p>
        </p:txBody>
      </p:sp>
    </p:spTree>
  </p:cSld>
  <p:clrMapOvr>
    <a:masterClrMapping/>
  </p:clrMapOvr>
  <p:transition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Son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las dos</a:t>
            </a:r>
          </a:p>
        </p:txBody>
      </p:sp>
      <p:sp>
        <p:nvSpPr>
          <p:cNvPr id="147" name="Shape 14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(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They are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) It’s two…</a:t>
            </a:r>
          </a:p>
        </p:txBody>
      </p:sp>
    </p:spTree>
  </p:cSld>
  <p:clrMapOvr>
    <a:masterClrMapping/>
  </p:clrMapOvr>
  <p:transition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Son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las tres</a:t>
            </a:r>
          </a:p>
        </p:txBody>
      </p:sp>
      <p:sp>
        <p:nvSpPr>
          <p:cNvPr id="150" name="Shape 15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(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They are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) It’s three…</a:t>
            </a:r>
          </a:p>
        </p:txBody>
      </p:sp>
    </p:spTree>
  </p:cSld>
  <p:clrMapOvr>
    <a:masterClrMapping/>
  </p:clrMapOvr>
  <p:transition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Son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las cuatro</a:t>
            </a:r>
          </a:p>
        </p:txBody>
      </p:sp>
      <p:sp>
        <p:nvSpPr>
          <p:cNvPr id="153" name="Shape 15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(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They are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) It’s 4…</a:t>
            </a:r>
          </a:p>
        </p:txBody>
      </p:sp>
    </p:spTree>
  </p:cSld>
  <p:clrMapOvr>
    <a:masterClrMapping/>
  </p:clrMapOvr>
  <p:transition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Son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las cinco</a:t>
            </a:r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(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They are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) It’s 5…</a:t>
            </a:r>
          </a:p>
        </p:txBody>
      </p:sp>
    </p:spTree>
  </p:cSld>
  <p:clrMapOvr>
    <a:masterClrMapping/>
  </p:clrMapOvr>
  <p:transition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 veces</a:t>
            </a:r>
          </a:p>
        </p:txBody>
      </p:sp>
      <p:sp>
        <p:nvSpPr>
          <p:cNvPr id="159" name="Shape 15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sometimes</a:t>
            </a:r>
          </a:p>
        </p:txBody>
      </p:sp>
    </p:spTree>
  </p:cSld>
  <p:clrMapOvr>
    <a:masterClrMapping/>
  </p:clrMapOvr>
  <p:transition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¿Qué </a:t>
            </a: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día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hoy?</a:t>
            </a:r>
          </a:p>
        </p:txBody>
      </p:sp>
      <p:sp>
        <p:nvSpPr>
          <p:cNvPr id="162" name="Shape 16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What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day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today?</a:t>
            </a:r>
          </a:p>
        </p:txBody>
      </p:sp>
    </p:spTree>
  </p:cSld>
  <p:clrMapOvr>
    <a:masterClrMapping/>
  </p:clrMapOvr>
  <p:transition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Hoy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  <p:sp>
        <p:nvSpPr>
          <p:cNvPr id="165" name="Shape 16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Today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lunes</a:t>
            </a:r>
          </a:p>
        </p:txBody>
      </p:sp>
      <p:sp>
        <p:nvSpPr>
          <p:cNvPr id="168" name="Shape 16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Monday</a:t>
            </a:r>
          </a:p>
        </p:txBody>
      </p:sp>
    </p:spTree>
  </p:cSld>
  <p:clrMapOvr>
    <a:masterClrMapping/>
  </p:clrMapOvr>
  <p:transition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martes</a:t>
            </a:r>
          </a:p>
        </p:txBody>
      </p:sp>
      <p:sp>
        <p:nvSpPr>
          <p:cNvPr id="171" name="Shape 17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Tuesday</a:t>
            </a:r>
          </a:p>
        </p:txBody>
      </p:sp>
    </p:spTree>
  </p:cSld>
  <p:clrMapOvr>
    <a:masterClrMapping/>
  </p:clrMapOvr>
  <p:transition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miércoles</a:t>
            </a:r>
          </a:p>
        </p:txBody>
      </p:sp>
      <p:sp>
        <p:nvSpPr>
          <p:cNvPr id="174" name="Shape 17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Wednesday</a:t>
            </a:r>
          </a:p>
        </p:txBody>
      </p:sp>
    </p:spTree>
  </p:cSld>
  <p:clrMapOvr>
    <a:masterClrMapping/>
  </p:clrMapOvr>
  <p:transition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jueves</a:t>
            </a:r>
          </a:p>
        </p:txBody>
      </p:sp>
      <p:sp>
        <p:nvSpPr>
          <p:cNvPr id="177" name="Shape 17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Thursday</a:t>
            </a:r>
          </a:p>
        </p:txBody>
      </p:sp>
    </p:spTree>
  </p:cSld>
  <p:clrMapOvr>
    <a:masterClrMapping/>
  </p:clrMapOvr>
  <p:transition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viernes</a:t>
            </a:r>
          </a:p>
        </p:txBody>
      </p:sp>
      <p:sp>
        <p:nvSpPr>
          <p:cNvPr id="180" name="Shape 18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Friday</a:t>
            </a:r>
          </a:p>
        </p:txBody>
      </p:sp>
    </p:spTree>
  </p:cSld>
  <p:clrMapOvr>
    <a:masterClrMapping/>
  </p:clrMapOvr>
  <p:transition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sábado</a:t>
            </a:r>
          </a:p>
        </p:txBody>
      </p:sp>
      <p:sp>
        <p:nvSpPr>
          <p:cNvPr id="183" name="Shape 18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Saturday</a:t>
            </a:r>
          </a:p>
        </p:txBody>
      </p:sp>
    </p:spTree>
  </p:cSld>
  <p:clrMapOvr>
    <a:masterClrMapping/>
  </p:clrMapOvr>
  <p:transition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domingo</a:t>
            </a:r>
          </a:p>
        </p:txBody>
      </p:sp>
      <p:sp>
        <p:nvSpPr>
          <p:cNvPr id="186" name="Shape 18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Sunday</a:t>
            </a:r>
          </a:p>
        </p:txBody>
      </p:sp>
    </p:spTree>
  </p:cSld>
  <p:clrMapOvr>
    <a:masterClrMapping/>
  </p:clrMapOvr>
  <p:transition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¿Qué </a:t>
            </a: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tiempo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hace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189" name="Shape 18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What (is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the weather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)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making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F900"/>
                </a:solidFill>
              </a:rPr>
              <a:t>Hace</a:t>
            </a:r>
            <a:r>
              <a:rPr sz="8000">
                <a:solidFill>
                  <a:srgbClr val="FFFFFF"/>
                </a:solidFill>
              </a:rPr>
              <a:t> calor</a:t>
            </a:r>
          </a:p>
        </p:txBody>
      </p:sp>
      <p:sp>
        <p:nvSpPr>
          <p:cNvPr id="192" name="Shape 19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3FA79"/>
                </a:solidFill>
              </a:rPr>
              <a:t>It makes</a:t>
            </a:r>
            <a:r>
              <a:rPr i="1" sz="4900">
                <a:solidFill>
                  <a:srgbClr val="FFFFFF"/>
                </a:solidFill>
              </a:rPr>
              <a:t> hot</a:t>
            </a:r>
          </a:p>
        </p:txBody>
      </p:sp>
    </p:spTree>
  </p:cSld>
  <p:clrMapOvr>
    <a:masterClrMapping/>
  </p:clrMapOvr>
  <p:transition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F900"/>
                </a:solidFill>
              </a:rPr>
              <a:t>Hace</a:t>
            </a:r>
            <a:r>
              <a:rPr sz="8000">
                <a:solidFill>
                  <a:srgbClr val="FFFFFF"/>
                </a:solidFill>
              </a:rPr>
              <a:t> frío</a:t>
            </a:r>
          </a:p>
        </p:txBody>
      </p:sp>
      <p:sp>
        <p:nvSpPr>
          <p:cNvPr id="195" name="Shape 19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3FA79"/>
                </a:solidFill>
              </a:rPr>
              <a:t>It makes</a:t>
            </a:r>
            <a:r>
              <a:rPr i="1" sz="4900">
                <a:solidFill>
                  <a:srgbClr val="FFFFFF"/>
                </a:solidFill>
              </a:rPr>
              <a:t> cold</a:t>
            </a:r>
          </a:p>
        </p:txBody>
      </p:sp>
    </p:spTree>
  </p:cSld>
  <p:clrMapOvr>
    <a:masterClrMapping/>
  </p:clrMapOvr>
  <p:transition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F900"/>
                </a:solidFill>
              </a:rPr>
              <a:t>Hace</a:t>
            </a:r>
            <a:r>
              <a:rPr sz="8000">
                <a:solidFill>
                  <a:srgbClr val="FFFFFF"/>
                </a:solidFill>
              </a:rPr>
              <a:t> viento</a:t>
            </a:r>
          </a:p>
        </p:txBody>
      </p:sp>
      <p:sp>
        <p:nvSpPr>
          <p:cNvPr id="198" name="Shape 19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3FA79"/>
                </a:solidFill>
              </a:rPr>
              <a:t>It makes</a:t>
            </a:r>
            <a:r>
              <a:rPr i="1" sz="4900">
                <a:solidFill>
                  <a:srgbClr val="FFFFFF"/>
                </a:solidFill>
              </a:rPr>
              <a:t> wind</a:t>
            </a:r>
          </a:p>
        </p:txBody>
      </p:sp>
    </p:spTree>
  </p:cSld>
  <p:clrMapOvr>
    <a:masterClrMapping/>
  </p:clrMapOvr>
  <p:transition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F900"/>
                </a:solidFill>
              </a:rPr>
              <a:t>Llueve</a:t>
            </a:r>
          </a:p>
        </p:txBody>
      </p:sp>
      <p:sp>
        <p:nvSpPr>
          <p:cNvPr id="201" name="Shape 20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73FA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3FA79"/>
                </a:solidFill>
              </a:rPr>
              <a:t>It rains</a:t>
            </a:r>
          </a:p>
        </p:txBody>
      </p:sp>
    </p:spTree>
  </p:cSld>
  <p:clrMapOvr>
    <a:masterClrMapping/>
  </p:clrMapOvr>
  <p:transition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F900"/>
                </a:solidFill>
              </a:rPr>
              <a:t>Nieva</a:t>
            </a:r>
          </a:p>
        </p:txBody>
      </p:sp>
      <p:sp>
        <p:nvSpPr>
          <p:cNvPr id="204" name="Shape 20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73FA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3FA79"/>
                </a:solidFill>
              </a:rPr>
              <a:t>It snows</a:t>
            </a:r>
          </a:p>
        </p:txBody>
      </p:sp>
    </p:spTree>
  </p:cSld>
  <p:clrMapOvr>
    <a:masterClrMapping/>
  </p:clrMapOvr>
  <p:transition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F900"/>
                </a:solidFill>
              </a:rPr>
              <a:t>Nieva</a:t>
            </a:r>
            <a:endParaRPr sz="8000">
              <a:solidFill>
                <a:srgbClr val="00F9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en el invierno</a:t>
            </a:r>
          </a:p>
        </p:txBody>
      </p:sp>
      <p:sp>
        <p:nvSpPr>
          <p:cNvPr id="207" name="Shape 207"/>
          <p:cNvSpPr/>
          <p:nvPr>
            <p:ph type="body" idx="1"/>
          </p:nvPr>
        </p:nvSpPr>
        <p:spPr>
          <a:xfrm>
            <a:off x="1270000" y="5029200"/>
            <a:ext cx="10464800" cy="20336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3FA79"/>
                </a:solidFill>
              </a:rPr>
              <a:t>It snows</a:t>
            </a:r>
            <a:endParaRPr i="1" sz="4900">
              <a:solidFill>
                <a:srgbClr val="73FA7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in the winter</a:t>
            </a:r>
          </a:p>
        </p:txBody>
      </p:sp>
    </p:spTree>
  </p:cSld>
  <p:clrMapOvr>
    <a:masterClrMapping/>
  </p:clrMapOvr>
  <p:transition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F900"/>
                </a:solidFill>
              </a:rPr>
              <a:t>Llueve</a:t>
            </a:r>
            <a:endParaRPr sz="8000">
              <a:solidFill>
                <a:srgbClr val="00F9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en la primavera</a:t>
            </a:r>
          </a:p>
        </p:txBody>
      </p:sp>
      <p:sp>
        <p:nvSpPr>
          <p:cNvPr id="210" name="Shape 210"/>
          <p:cNvSpPr/>
          <p:nvPr>
            <p:ph type="body" idx="1"/>
          </p:nvPr>
        </p:nvSpPr>
        <p:spPr>
          <a:xfrm>
            <a:off x="1270000" y="5029200"/>
            <a:ext cx="10464800" cy="246762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3FA79"/>
                </a:solidFill>
              </a:rPr>
              <a:t>It rains</a:t>
            </a:r>
            <a:endParaRPr i="1" sz="4900">
              <a:solidFill>
                <a:srgbClr val="73FA7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in the spring</a:t>
            </a:r>
          </a:p>
        </p:txBody>
      </p:sp>
    </p:spTree>
  </p:cSld>
  <p:clrMapOvr>
    <a:masterClrMapping/>
  </p:clrMapOvr>
  <p:transition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F900"/>
                </a:solidFill>
              </a:rPr>
              <a:t>Hace</a:t>
            </a:r>
            <a:r>
              <a:rPr sz="8000">
                <a:solidFill>
                  <a:srgbClr val="FFFFFF"/>
                </a:solidFill>
              </a:rPr>
              <a:t> sol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en el verano</a:t>
            </a:r>
          </a:p>
        </p:txBody>
      </p:sp>
      <p:sp>
        <p:nvSpPr>
          <p:cNvPr id="213" name="Shape 213"/>
          <p:cNvSpPr/>
          <p:nvPr>
            <p:ph type="body" idx="1"/>
          </p:nvPr>
        </p:nvSpPr>
        <p:spPr>
          <a:xfrm>
            <a:off x="1270000" y="5029200"/>
            <a:ext cx="10464800" cy="267389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3FA79"/>
                </a:solidFill>
              </a:rPr>
              <a:t>It makes</a:t>
            </a:r>
            <a:r>
              <a:rPr i="1" sz="4900">
                <a:solidFill>
                  <a:srgbClr val="FFFFFF"/>
                </a:solidFill>
              </a:rPr>
              <a:t> sun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in the summer</a:t>
            </a:r>
          </a:p>
        </p:txBody>
      </p:sp>
    </p:spTree>
  </p:cSld>
  <p:clrMapOvr>
    <a:masterClrMapping/>
  </p:clrMapOvr>
  <p:transition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F900"/>
                </a:solidFill>
              </a:rPr>
              <a:t>Hace </a:t>
            </a:r>
            <a:r>
              <a:rPr sz="8000">
                <a:solidFill>
                  <a:srgbClr val="FFFFFF"/>
                </a:solidFill>
              </a:rPr>
              <a:t>viento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en el otoño</a:t>
            </a:r>
          </a:p>
        </p:txBody>
      </p:sp>
      <p:sp>
        <p:nvSpPr>
          <p:cNvPr id="216" name="Shape 216"/>
          <p:cNvSpPr/>
          <p:nvPr>
            <p:ph type="body" idx="1"/>
          </p:nvPr>
        </p:nvSpPr>
        <p:spPr>
          <a:xfrm>
            <a:off x="1270000" y="5029200"/>
            <a:ext cx="10464800" cy="281563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3FA79"/>
                </a:solidFill>
              </a:rPr>
              <a:t>It makes</a:t>
            </a:r>
            <a:r>
              <a:rPr i="1" sz="4900">
                <a:solidFill>
                  <a:srgbClr val="FFFFFF"/>
                </a:solidFill>
              </a:rPr>
              <a:t> wind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in the fall</a:t>
            </a:r>
          </a:p>
        </p:txBody>
      </p:sp>
    </p:spTree>
  </p:cSld>
  <p:clrMapOvr>
    <a:masterClrMapping/>
  </p:clrMapOvr>
  <p:transition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